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mv" ContentType="video/x-ms-wm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75" r:id="rId3"/>
    <p:sldId id="257" r:id="rId4"/>
    <p:sldId id="274" r:id="rId5"/>
    <p:sldId id="267" r:id="rId6"/>
    <p:sldId id="260" r:id="rId7"/>
    <p:sldId id="261" r:id="rId8"/>
    <p:sldId id="262" r:id="rId9"/>
    <p:sldId id="263" r:id="rId10"/>
    <p:sldId id="270" r:id="rId11"/>
    <p:sldId id="269" r:id="rId12"/>
    <p:sldId id="271" r:id="rId13"/>
    <p:sldId id="272" r:id="rId14"/>
    <p:sldId id="264" r:id="rId15"/>
  </p:sldIdLst>
  <p:sldSz cx="12192000" cy="6858000"/>
  <p:notesSz cx="6858000" cy="9144000"/>
  <p:custShowLst>
    <p:custShow name="Distributors Custom Show" id="0">
      <p:sldLst>
        <p:sld r:id="rId4"/>
        <p:sld r:id="rId6"/>
        <p:sld r:id="rId12"/>
        <p:sld r:id="rId9"/>
        <p:sld r:id="rId10"/>
        <p:sld r:id="rId13"/>
        <p:sld r:id="rId5"/>
      </p:sldLst>
    </p:custShow>
  </p:custShow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29B484C-A2A0-4E8D-A46C-FC999792F63D}">
          <p14:sldIdLst>
            <p14:sldId id="256"/>
          </p14:sldIdLst>
        </p14:section>
        <p14:section name="Summary Section" id="{7A258CD4-A1D7-474A-ADA0-42BD4D4E14D9}">
          <p14:sldIdLst>
            <p14:sldId id="275"/>
          </p14:sldIdLst>
        </p14:section>
        <p14:section name="The Spring Lineup is Here!" id="{2247DC86-9C1B-464C-97EC-E1BB33021C9D}">
          <p14:sldIdLst>
            <p14:sldId id="257"/>
            <p14:sldId id="274"/>
            <p14:sldId id="267"/>
          </p14:sldIdLst>
        </p14:section>
        <p14:section name="What This Means to Me" id="{4ADBA345-3CB3-46A5-94FF-7EB174328253}">
          <p14:sldIdLst>
            <p14:sldId id="260"/>
            <p14:sldId id="261"/>
            <p14:sldId id="262"/>
            <p14:sldId id="263"/>
            <p14:sldId id="270"/>
          </p14:sldIdLst>
        </p14:section>
        <p14:section name="Confidential Sales Forecast" id="{F4240E70-A211-4C17-AC97-26FBDE9047DB}">
          <p14:sldIdLst>
            <p14:sldId id="269"/>
            <p14:sldId id="271"/>
            <p14:sldId id="272"/>
            <p14:sldId id="26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ogical Operations" initials="LO" lastIdx="5" clrIdx="0">
    <p:extLst>
      <p:ext uri="{19B8F6BF-5375-455C-9EA6-DF929625EA0E}">
        <p15:presenceInfo xmlns:p15="http://schemas.microsoft.com/office/powerpoint/2012/main" userId="a176486238cec20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D00"/>
    <a:srgbClr val="C2D1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69" d="100"/>
          <a:sy n="69" d="100"/>
        </p:scale>
        <p:origin x="69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146"/>
    </p:cViewPr>
  </p:sorterViewPr>
  <p:notesViewPr>
    <p:cSldViewPr>
      <p:cViewPr varScale="1">
        <p:scale>
          <a:sx n="53" d="100"/>
          <a:sy n="53" d="100"/>
        </p:scale>
        <p:origin x="-2820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NULL" TargetMode="External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NULL" TargetMode="External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Sales Projections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Previous Version Sales $M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Marula</c:v>
                </c:pt>
                <c:pt idx="1">
                  <c:v>Totara</c:v>
                </c:pt>
                <c:pt idx="2">
                  <c:v>Sitka</c:v>
                </c:pt>
                <c:pt idx="3">
                  <c:v>Nolina</c:v>
                </c:pt>
                <c:pt idx="4">
                  <c:v>Parana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121.2</c:v>
                </c:pt>
                <c:pt idx="1">
                  <c:v>345.7</c:v>
                </c:pt>
                <c:pt idx="2">
                  <c:v>98.6</c:v>
                </c:pt>
                <c:pt idx="3">
                  <c:v>203.1</c:v>
                </c:pt>
                <c:pt idx="4">
                  <c:v>78.2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F0C-436D-AF79-A410E7F531B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Projected Sales $M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Marula</c:v>
                </c:pt>
                <c:pt idx="1">
                  <c:v>Totara</c:v>
                </c:pt>
                <c:pt idx="2">
                  <c:v>Sitka</c:v>
                </c:pt>
                <c:pt idx="3">
                  <c:v>Nolina</c:v>
                </c:pt>
                <c:pt idx="4">
                  <c:v>Parana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218.1</c:v>
                </c:pt>
                <c:pt idx="1">
                  <c:v>473.6</c:v>
                </c:pt>
                <c:pt idx="2">
                  <c:v>110.4</c:v>
                </c:pt>
                <c:pt idx="3">
                  <c:v>221.4</c:v>
                </c:pt>
                <c:pt idx="4">
                  <c:v>87.6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F0C-436D-AF79-A410E7F531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268173880"/>
        <c:axId val="268174208"/>
      </c:barChart>
      <c:catAx>
        <c:axId val="2681738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8174208"/>
        <c:crosses val="autoZero"/>
        <c:auto val="1"/>
        <c:lblAlgn val="ctr"/>
        <c:lblOffset val="100"/>
        <c:noMultiLvlLbl val="0"/>
      </c:catAx>
      <c:valAx>
        <c:axId val="2681742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81738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>
        <a:alpha val="50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40"/>
    </mc:Choice>
    <mc:Fallback>
      <c:style val="40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000"/>
            </a:pPr>
            <a:r>
              <a:rPr lang="en-US" sz="2000"/>
              <a:t>Previous Market Share</a:t>
            </a:r>
          </a:p>
        </c:rich>
      </c:tx>
      <c:overlay val="0"/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1B6B-49DF-A82D-E953A566AA03}"/>
              </c:ext>
            </c:extLst>
          </c:dPt>
          <c:dPt>
            <c:idx val="1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1B6B-49DF-A82D-E953A566AA03}"/>
              </c:ext>
            </c:extLst>
          </c:dPt>
          <c:cat>
            <c:strRef>
              <c:f>Sheet1!$A$1:$A$2</c:f>
              <c:strCache>
                <c:ptCount val="2"/>
                <c:pt idx="0">
                  <c:v>Develetech Sales</c:v>
                </c:pt>
                <c:pt idx="1">
                  <c:v>Remaining Market</c:v>
                </c:pt>
              </c:strCache>
            </c:strRef>
          </c:cat>
          <c:val>
            <c:numRef>
              <c:f>Sheet1!$B$1:$B$2</c:f>
              <c:numCache>
                <c:formatCode>General</c:formatCode>
                <c:ptCount val="2"/>
                <c:pt idx="0">
                  <c:v>18.2</c:v>
                </c:pt>
                <c:pt idx="1">
                  <c:v>81.8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B6B-49DF-A82D-E953A566AA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</c:spPr>
    </c:plotArea>
    <c:legend>
      <c:legendPos val="r"/>
      <c:layout>
        <c:manualLayout>
          <c:xMode val="edge"/>
          <c:yMode val="edge"/>
          <c:x val="0.66056624936271457"/>
          <c:y val="0.3349641456480757"/>
          <c:w val="0.22504820710360846"/>
          <c:h val="0.23660647499893922"/>
        </c:manualLayout>
      </c:layout>
      <c:overlay val="0"/>
      <c:txPr>
        <a:bodyPr/>
        <a:lstStyle/>
        <a:p>
          <a:pPr>
            <a:defRPr sz="1200"/>
          </a:pPr>
          <a:endParaRPr lang="en-US"/>
        </a:p>
      </c:txPr>
    </c:legend>
    <c:plotVisOnly val="1"/>
    <c:dispBlanksAs val="gap"/>
    <c:showDLblsOverMax val="0"/>
  </c:chart>
  <c:spPr>
    <a:gradFill rotWithShape="1">
      <a:gsLst>
        <a:gs pos="0">
          <a:schemeClr val="dk1">
            <a:tint val="50000"/>
            <a:satMod val="300000"/>
          </a:schemeClr>
        </a:gs>
        <a:gs pos="35000">
          <a:schemeClr val="dk1">
            <a:tint val="37000"/>
            <a:satMod val="300000"/>
          </a:schemeClr>
        </a:gs>
        <a:gs pos="100000">
          <a:schemeClr val="dk1">
            <a:tint val="15000"/>
            <a:satMod val="350000"/>
          </a:schemeClr>
        </a:gs>
      </a:gsLst>
      <a:lin ang="16200000" scaled="1"/>
    </a:gradFill>
    <a:ln w="9525" cap="flat" cmpd="sng" algn="ctr">
      <a:solidFill>
        <a:schemeClr val="dk1">
          <a:shade val="95000"/>
          <a:satMod val="105000"/>
        </a:schemeClr>
      </a:solidFill>
      <a:prstDash val="solid"/>
    </a:ln>
    <a:effectLst>
      <a:outerShdw blurRad="40000" dist="20000" dir="5400000" rotWithShape="0">
        <a:srgbClr val="000000">
          <a:alpha val="38000"/>
        </a:srgbClr>
      </a:outerShdw>
    </a:effectLst>
  </c:spPr>
  <c:txPr>
    <a:bodyPr/>
    <a:lstStyle/>
    <a:p>
      <a:pPr>
        <a:defRPr lang="en-US" sz="1000" b="0" i="0" u="none" strike="noStrike" kern="1200" baseline="0">
          <a:solidFill>
            <a:schemeClr val="dk1"/>
          </a:solidFill>
          <a:latin typeface="+mn-lt"/>
          <a:ea typeface="+mn-ea"/>
          <a:cs typeface="+mn-cs"/>
        </a:defRPr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40"/>
    </mc:Choice>
    <mc:Fallback>
      <c:style val="40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000"/>
            </a:pPr>
            <a:r>
              <a:rPr lang="en-US" sz="2000"/>
              <a:t>Projected Market Share</a:t>
            </a:r>
          </a:p>
        </c:rich>
      </c:tx>
      <c:overlay val="0"/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A20A-44E4-8C9C-F70791A4D20B}"/>
              </c:ext>
            </c:extLst>
          </c:dPt>
          <c:dPt>
            <c:idx val="1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A20A-44E4-8C9C-F70791A4D20B}"/>
              </c:ext>
            </c:extLst>
          </c:dPt>
          <c:cat>
            <c:strRef>
              <c:f>Sheet1!$A$28:$A$29</c:f>
              <c:strCache>
                <c:ptCount val="2"/>
                <c:pt idx="0">
                  <c:v>Develetech Sales </c:v>
                </c:pt>
                <c:pt idx="1">
                  <c:v>Remaining Market</c:v>
                </c:pt>
              </c:strCache>
            </c:strRef>
          </c:cat>
          <c:val>
            <c:numRef>
              <c:f>Sheet1!$B$28:$B$29</c:f>
              <c:numCache>
                <c:formatCode>General</c:formatCode>
                <c:ptCount val="2"/>
                <c:pt idx="0">
                  <c:v>56</c:v>
                </c:pt>
                <c:pt idx="1">
                  <c:v>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20A-44E4-8C9C-F70791A4D2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</c:spPr>
    </c:plotArea>
    <c:legend>
      <c:legendPos val="r"/>
      <c:layout>
        <c:manualLayout>
          <c:xMode val="edge"/>
          <c:yMode val="edge"/>
          <c:x val="0.69126169300779838"/>
          <c:y val="0.39962927266886089"/>
          <c:w val="0.24231439415396816"/>
          <c:h val="0.24917322834645667"/>
        </c:manualLayout>
      </c:layout>
      <c:overlay val="0"/>
      <c:txPr>
        <a:bodyPr/>
        <a:lstStyle/>
        <a:p>
          <a:pPr>
            <a:defRPr sz="1200"/>
          </a:pPr>
          <a:endParaRPr lang="en-US"/>
        </a:p>
      </c:txPr>
    </c:legend>
    <c:plotVisOnly val="1"/>
    <c:dispBlanksAs val="gap"/>
    <c:showDLblsOverMax val="0"/>
  </c:chart>
  <c:spPr>
    <a:gradFill rotWithShape="1">
      <a:gsLst>
        <a:gs pos="0">
          <a:schemeClr val="dk1">
            <a:tint val="50000"/>
            <a:satMod val="300000"/>
          </a:schemeClr>
        </a:gs>
        <a:gs pos="35000">
          <a:schemeClr val="dk1">
            <a:tint val="37000"/>
            <a:satMod val="300000"/>
          </a:schemeClr>
        </a:gs>
        <a:gs pos="100000">
          <a:schemeClr val="dk1">
            <a:tint val="15000"/>
            <a:satMod val="350000"/>
          </a:schemeClr>
        </a:gs>
      </a:gsLst>
      <a:lin ang="16200000" scaled="1"/>
    </a:gradFill>
    <a:ln w="9525" cap="flat" cmpd="sng" algn="ctr">
      <a:solidFill>
        <a:schemeClr val="dk1">
          <a:shade val="95000"/>
          <a:satMod val="105000"/>
        </a:schemeClr>
      </a:solidFill>
      <a:prstDash val="solid"/>
    </a:ln>
    <a:effectLst>
      <a:outerShdw blurRad="40000" dist="20000" dir="5400000" rotWithShape="0">
        <a:srgbClr val="000000">
          <a:alpha val="38000"/>
        </a:srgbClr>
      </a:outerShdw>
    </a:effectLst>
  </c:spPr>
  <c:txPr>
    <a:bodyPr/>
    <a:lstStyle/>
    <a:p>
      <a:pPr>
        <a:defRPr lang="en-US" sz="1000" b="0" i="0" u="none" strike="noStrike" kern="1200" baseline="0">
          <a:solidFill>
            <a:schemeClr val="dk1"/>
          </a:solidFill>
          <a:latin typeface="+mn-lt"/>
          <a:ea typeface="+mn-ea"/>
          <a:cs typeface="+mn-cs"/>
        </a:defRPr>
      </a:pPr>
      <a:endParaRPr lang="en-US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/>
              <a:t>Develetech Industries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ACCB7C-B6CF-4B32-8FE8-CA412291A09C}" type="datetimeFigureOut">
              <a:rPr lang="en-US" smtClean="0"/>
              <a:t>6/9/2019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F8103D-9E1D-4905-9D18-05CE245CC3E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7442667"/>
      </p:ext>
    </p:extLst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/>
              <a:t>Develetech Industries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5D6A20-22A6-484C-9356-7C881434242C}" type="datetimeFigureOut">
              <a:rPr lang="en-US" smtClean="0"/>
              <a:t>6/9/2019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3925" y="838200"/>
            <a:ext cx="5010150" cy="2819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3886200"/>
            <a:ext cx="5486400" cy="45720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8A4878-FDE7-4851-AA90-1CE295DD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2274185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3925" y="838200"/>
            <a:ext cx="5010150" cy="2819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613664D3-F719-4A22-8307-B43217227B1D}" type="datetime1">
              <a:rPr lang="en-US" smtClean="0"/>
              <a:t>6/9/2019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A4878-FDE7-4851-AA90-1CE295DD1B42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69290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6D73813-AC12-41D9-BBB4-B7ECC6C979D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525311" y="6416675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smtClean="0"/>
              <a:pPr/>
              <a:t>6/9/2019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02B3014-0C27-462D-9BAE-11ACD3531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09801" y="6416674"/>
            <a:ext cx="6239309" cy="365125"/>
          </a:xfrm>
        </p:spPr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B1CB5D-0158-49A3-A1CB-02B3C2BFE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44711" y="6416673"/>
            <a:ext cx="771089" cy="365125"/>
          </a:xfrm>
        </p:spPr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7371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29211-6E92-4925-A565-FCEBA3495B1E}" type="datetime1">
              <a:rPr lang="en-US" smtClean="0"/>
              <a:t>6/9/2019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8692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7450269"/>
      </p:ext>
    </p:extLst>
  </p:cSld>
  <p:clrMapOvr>
    <a:masterClrMapping/>
  </p:clrMapOvr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408516"/>
      </p:ext>
    </p:extLst>
  </p:cSld>
  <p:clrMapOvr>
    <a:masterClrMapping/>
  </p:clrMapOvr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41985924"/>
      </p:ext>
    </p:extLst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4503469"/>
      </p:ext>
    </p:extLst>
  </p:cSld>
  <p:clrMapOvr>
    <a:masterClrMapping/>
  </p:clrMapOvr>
  <p:hf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9397994"/>
      </p:ext>
    </p:extLst>
  </p:cSld>
  <p:clrMapOvr>
    <a:masterClrMapping/>
  </p:clrMapOvr>
  <p:hf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5907200"/>
      </p:ext>
    </p:extLst>
  </p:cSld>
  <p:clrMapOvr>
    <a:masterClrMapping/>
  </p:clrMapOvr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C4C5E-092B-4C8A-9AB8-A7F4932F8FF3}" type="datetime1">
              <a:rPr lang="en-US" smtClean="0"/>
              <a:t>6/9/2019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94063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AC118-67FA-4F16-A8F1-B556B8784568}" type="datetime1">
              <a:rPr lang="en-US" smtClean="0"/>
              <a:t>6/9/2019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849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Content Placeholder 2"/>
          <p:cNvSpPr>
            <a:spLocks noGrp="1"/>
          </p:cNvSpPr>
          <p:nvPr>
            <p:ph idx="1"/>
          </p:nvPr>
        </p:nvSpPr>
        <p:spPr>
          <a:xfrm>
            <a:off x="1141414" y="2249487"/>
            <a:ext cx="9905999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4CDFF1A-B503-4C77-9B5C-0E42429EB2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C9C2B95-0B5A-4FDA-8EE0-33521FBB0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6/9/2019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35662F9-9DE0-4D5A-B449-ACA68E5ABF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8112A9-9A53-4318-BE36-C9EFC3FA3B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9763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5070E-2F8C-4414-B17F-5FBDFB2E310B}" type="datetime1">
              <a:rPr lang="en-US" smtClean="0"/>
              <a:t>6/9/2019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8480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1" y="2249486"/>
            <a:ext cx="4878389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2249486"/>
            <a:ext cx="4875211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20857-8554-48B2-9D0D-A2AA8ECF3BB0}" type="datetime1">
              <a:rPr lang="en-US" smtClean="0"/>
              <a:t>6/9/2019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C3AC8582-C6E6-4B6A-A39A-B0E3B904F4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356943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38537" y="2249486"/>
            <a:ext cx="4581265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1" y="3073399"/>
            <a:ext cx="4878391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69323" y="2249485"/>
            <a:ext cx="4578087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9"/>
            <a:ext cx="4875211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53A50-5564-4144-B108-E2DAC47AB7E0}" type="datetime1">
              <a:rPr lang="en-US" smtClean="0"/>
              <a:t>6/9/2019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2E988FA5-A7EB-4A36-AA2F-0C64AC2766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00633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1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41412" y="3360263"/>
            <a:ext cx="3195243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8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4767" y="3363435"/>
            <a:ext cx="3185277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3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3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5727DCA-BFE9-4F87-9156-3D2439D1D2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4" y="809019"/>
            <a:ext cx="9905999" cy="177336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51797389"/>
      </p:ext>
    </p:extLst>
  </p:cSld>
  <p:clrMapOvr>
    <a:masterClrMapping/>
  </p:clrMapOvr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CF1CD37-8872-42D9-8512-BE29BDE54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793E5-FA00-4B97-8596-9412BF931EBE}" type="datetime1">
              <a:rPr lang="en-US" smtClean="0"/>
              <a:t>6/9/2019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4DB15D-D459-478C-B64A-985B7F4D6E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Develetech Industries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0AD998-30E3-4B07-B36A-B10E0CD30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Media Placeholder 6">
            <a:extLst>
              <a:ext uri="{FF2B5EF4-FFF2-40B4-BE49-F238E27FC236}">
                <a16:creationId xmlns:a16="http://schemas.microsoft.com/office/drawing/2014/main" id="{57C38722-C890-4B81-9126-FE9D0F7FFDEC}"/>
              </a:ext>
            </a:extLst>
          </p:cNvPr>
          <p:cNvSpPr>
            <a:spLocks noGrp="1"/>
          </p:cNvSpPr>
          <p:nvPr>
            <p:ph type="media" sz="quarter" idx="13"/>
          </p:nvPr>
        </p:nvSpPr>
        <p:spPr>
          <a:xfrm>
            <a:off x="1141411" y="685800"/>
            <a:ext cx="5856721" cy="3886200"/>
          </a:xfr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085AB65-23D1-4D68-95E1-A54F4C5D5FD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41411" y="4762500"/>
            <a:ext cx="5856720" cy="12954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A5EB8F3-74BB-4C41-9087-28632239B6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62" r="19281"/>
          <a:stretch/>
        </p:blipFill>
        <p:spPr>
          <a:xfrm>
            <a:off x="9448800" y="1844673"/>
            <a:ext cx="20574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808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8B3C4-D791-4F70-B86D-18967F9540E3}" type="datetime1">
              <a:rPr lang="en-US" smtClean="0"/>
              <a:t>6/9/2019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6645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20857-8554-48B2-9D0D-A2AA8ECF3BB0}" type="datetime1">
              <a:rPr lang="en-US" smtClean="0"/>
              <a:t>6/9/2019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1421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53A50-5564-4144-B108-E2DAC47AB7E0}" type="datetime1">
              <a:rPr lang="en-US" smtClean="0"/>
              <a:t>6/9/2019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006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035F0-0D37-448E-8FE4-4468589E0CC2}" type="datetime1">
              <a:rPr lang="en-US" smtClean="0"/>
              <a:t>6/9/2019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5078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CF0CA-37B2-4886-845B-59E990F52E36}" type="datetime1">
              <a:rPr lang="en-US" smtClean="0"/>
              <a:t>6/9/2019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90059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E07A9F97-76A8-4666-BF4B-892AFBB430D6}"/>
              </a:ext>
            </a:extLst>
          </p:cNvPr>
          <p:cNvGrpSpPr/>
          <p:nvPr userDrawn="1"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4A93974-C352-4B3F-9E0D-22AEDFD8305D}"/>
                </a:ext>
              </a:extLst>
            </p:cNvPr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8" name="Rectangle 5">
                <a:extLst>
                  <a:ext uri="{FF2B5EF4-FFF2-40B4-BE49-F238E27FC236}">
                    <a16:creationId xmlns:a16="http://schemas.microsoft.com/office/drawing/2014/main" id="{42FA9F78-7B54-4E5F-8BC8-CC42A8AF4D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6">
                <a:extLst>
                  <a:ext uri="{FF2B5EF4-FFF2-40B4-BE49-F238E27FC236}">
                    <a16:creationId xmlns:a16="http://schemas.microsoft.com/office/drawing/2014/main" id="{9E62A268-CCAC-48AE-974B-BDEA9DE355B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Freeform 7">
                <a:extLst>
                  <a:ext uri="{FF2B5EF4-FFF2-40B4-BE49-F238E27FC236}">
                    <a16:creationId xmlns:a16="http://schemas.microsoft.com/office/drawing/2014/main" id="{CDD1DC59-30F8-46A5-BED8-2488A79D63C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1" name="Freeform 8">
                <a:extLst>
                  <a:ext uri="{FF2B5EF4-FFF2-40B4-BE49-F238E27FC236}">
                    <a16:creationId xmlns:a16="http://schemas.microsoft.com/office/drawing/2014/main" id="{DC45FCCE-603E-4FB6-86EF-D6783B18E8FA}"/>
                  </a:ext>
                </a:extLst>
              </p:cNvPr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9">
                <a:extLst>
                  <a:ext uri="{FF2B5EF4-FFF2-40B4-BE49-F238E27FC236}">
                    <a16:creationId xmlns:a16="http://schemas.microsoft.com/office/drawing/2014/main" id="{A52C0E13-6567-407C-9C50-0E0D2A6CC19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10">
                <a:extLst>
                  <a:ext uri="{FF2B5EF4-FFF2-40B4-BE49-F238E27FC236}">
                    <a16:creationId xmlns:a16="http://schemas.microsoft.com/office/drawing/2014/main" id="{4E5C623F-F08C-435C-8438-B16722C6E8D4}"/>
                  </a:ext>
                </a:extLst>
              </p:cNvPr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11">
                <a:extLst>
                  <a:ext uri="{FF2B5EF4-FFF2-40B4-BE49-F238E27FC236}">
                    <a16:creationId xmlns:a16="http://schemas.microsoft.com/office/drawing/2014/main" id="{E9A9BB7F-7E2B-42F4-A255-4D43CF6D3FA4}"/>
                  </a:ext>
                </a:extLst>
              </p:cNvPr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12">
                <a:extLst>
                  <a:ext uri="{FF2B5EF4-FFF2-40B4-BE49-F238E27FC236}">
                    <a16:creationId xmlns:a16="http://schemas.microsoft.com/office/drawing/2014/main" id="{93BBA9A7-A66F-4E29-8332-9CEF524AE72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3">
                <a:extLst>
                  <a:ext uri="{FF2B5EF4-FFF2-40B4-BE49-F238E27FC236}">
                    <a16:creationId xmlns:a16="http://schemas.microsoft.com/office/drawing/2014/main" id="{8BE12C7B-F87B-497F-A325-3CA99FDB882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4">
                <a:extLst>
                  <a:ext uri="{FF2B5EF4-FFF2-40B4-BE49-F238E27FC236}">
                    <a16:creationId xmlns:a16="http://schemas.microsoft.com/office/drawing/2014/main" id="{BE7915B5-F81A-488B-8DBA-5F5E44154411}"/>
                  </a:ext>
                </a:extLst>
              </p:cNvPr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5">
                <a:extLst>
                  <a:ext uri="{FF2B5EF4-FFF2-40B4-BE49-F238E27FC236}">
                    <a16:creationId xmlns:a16="http://schemas.microsoft.com/office/drawing/2014/main" id="{2946BE65-FD45-4AF9-8D35-BB41B164101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Line 16">
                <a:extLst>
                  <a:ext uri="{FF2B5EF4-FFF2-40B4-BE49-F238E27FC236}">
                    <a16:creationId xmlns:a16="http://schemas.microsoft.com/office/drawing/2014/main" id="{715F790E-2046-40D9-A344-585A73D0DB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0" name="Freeform 17">
                <a:extLst>
                  <a:ext uri="{FF2B5EF4-FFF2-40B4-BE49-F238E27FC236}">
                    <a16:creationId xmlns:a16="http://schemas.microsoft.com/office/drawing/2014/main" id="{11CDCCAE-3F01-4827-B14F-77305DF8DD79}"/>
                  </a:ext>
                </a:extLst>
              </p:cNvPr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8">
                <a:extLst>
                  <a:ext uri="{FF2B5EF4-FFF2-40B4-BE49-F238E27FC236}">
                    <a16:creationId xmlns:a16="http://schemas.microsoft.com/office/drawing/2014/main" id="{ADED520C-DCCE-4D6F-A273-A75244F7362F}"/>
                  </a:ext>
                </a:extLst>
              </p:cNvPr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Freeform 19">
                <a:extLst>
                  <a:ext uri="{FF2B5EF4-FFF2-40B4-BE49-F238E27FC236}">
                    <a16:creationId xmlns:a16="http://schemas.microsoft.com/office/drawing/2014/main" id="{E09BB5F5-EF3C-4F30-A3D1-97249CB60217}"/>
                  </a:ext>
                </a:extLst>
              </p:cNvPr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3" name="Freeform 20">
                <a:extLst>
                  <a:ext uri="{FF2B5EF4-FFF2-40B4-BE49-F238E27FC236}">
                    <a16:creationId xmlns:a16="http://schemas.microsoft.com/office/drawing/2014/main" id="{FDC7C343-67A3-49A1-AD96-FDE1283D9BA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Rectangle 21">
                <a:extLst>
                  <a:ext uri="{FF2B5EF4-FFF2-40B4-BE49-F238E27FC236}">
                    <a16:creationId xmlns:a16="http://schemas.microsoft.com/office/drawing/2014/main" id="{855392E4-3BB2-4EE1-9354-3B8931A303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22">
                <a:extLst>
                  <a:ext uri="{FF2B5EF4-FFF2-40B4-BE49-F238E27FC236}">
                    <a16:creationId xmlns:a16="http://schemas.microsoft.com/office/drawing/2014/main" id="{1100359F-76B0-40FD-8F02-EE9E3262EBE5}"/>
                  </a:ext>
                </a:extLst>
              </p:cNvPr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3">
                <a:extLst>
                  <a:ext uri="{FF2B5EF4-FFF2-40B4-BE49-F238E27FC236}">
                    <a16:creationId xmlns:a16="http://schemas.microsoft.com/office/drawing/2014/main" id="{8EEA50BE-14CD-4305-927B-0D03C0CE18E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Freeform 24">
                <a:extLst>
                  <a:ext uri="{FF2B5EF4-FFF2-40B4-BE49-F238E27FC236}">
                    <a16:creationId xmlns:a16="http://schemas.microsoft.com/office/drawing/2014/main" id="{1F792664-D6CB-40C4-9519-42D63102537E}"/>
                  </a:ext>
                </a:extLst>
              </p:cNvPr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5">
                <a:extLst>
                  <a:ext uri="{FF2B5EF4-FFF2-40B4-BE49-F238E27FC236}">
                    <a16:creationId xmlns:a16="http://schemas.microsoft.com/office/drawing/2014/main" id="{5E4F2FEC-30AA-4F3B-B552-995036BE5F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6">
                <a:extLst>
                  <a:ext uri="{FF2B5EF4-FFF2-40B4-BE49-F238E27FC236}">
                    <a16:creationId xmlns:a16="http://schemas.microsoft.com/office/drawing/2014/main" id="{DD951CD5-1ACE-4D4E-ACFC-F07271F3BF25}"/>
                  </a:ext>
                </a:extLst>
              </p:cNvPr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7">
                <a:extLst>
                  <a:ext uri="{FF2B5EF4-FFF2-40B4-BE49-F238E27FC236}">
                    <a16:creationId xmlns:a16="http://schemas.microsoft.com/office/drawing/2014/main" id="{9350933E-090D-4165-A3AD-A3843FEE0256}"/>
                  </a:ext>
                </a:extLst>
              </p:cNvPr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8">
                <a:extLst>
                  <a:ext uri="{FF2B5EF4-FFF2-40B4-BE49-F238E27FC236}">
                    <a16:creationId xmlns:a16="http://schemas.microsoft.com/office/drawing/2014/main" id="{4B3B5C22-6FE0-4F56-B72A-5867B2E673A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9">
                <a:extLst>
                  <a:ext uri="{FF2B5EF4-FFF2-40B4-BE49-F238E27FC236}">
                    <a16:creationId xmlns:a16="http://schemas.microsoft.com/office/drawing/2014/main" id="{60EFFE8F-68C1-4BC7-8943-9CD6319DC3D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30">
                <a:extLst>
                  <a:ext uri="{FF2B5EF4-FFF2-40B4-BE49-F238E27FC236}">
                    <a16:creationId xmlns:a16="http://schemas.microsoft.com/office/drawing/2014/main" id="{DB9C8C8C-5550-4831-AF1C-F93EBD62DCAD}"/>
                  </a:ext>
                </a:extLst>
              </p:cNvPr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31">
                <a:extLst>
                  <a:ext uri="{FF2B5EF4-FFF2-40B4-BE49-F238E27FC236}">
                    <a16:creationId xmlns:a16="http://schemas.microsoft.com/office/drawing/2014/main" id="{C672E4DA-411F-43EA-BDA4-5B9664C2DBF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760C690D-3695-41D7-B657-131A874C4A2B}"/>
                </a:ext>
              </a:extLst>
            </p:cNvPr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8" name="Freeform 32">
                <a:extLst>
                  <a:ext uri="{FF2B5EF4-FFF2-40B4-BE49-F238E27FC236}">
                    <a16:creationId xmlns:a16="http://schemas.microsoft.com/office/drawing/2014/main" id="{B1C9B07A-07D1-4081-93A4-C6E040EE6A46}"/>
                  </a:ext>
                </a:extLst>
              </p:cNvPr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9" name="Freeform 33">
                <a:extLst>
                  <a:ext uri="{FF2B5EF4-FFF2-40B4-BE49-F238E27FC236}">
                    <a16:creationId xmlns:a16="http://schemas.microsoft.com/office/drawing/2014/main" id="{91505487-618C-4959-AB9E-F40DBA1C9F5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0" name="Freeform 34">
                <a:extLst>
                  <a:ext uri="{FF2B5EF4-FFF2-40B4-BE49-F238E27FC236}">
                    <a16:creationId xmlns:a16="http://schemas.microsoft.com/office/drawing/2014/main" id="{B8A1AF23-0176-4B8A-857C-19ACDBB92AC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1" name="Freeform 35">
                <a:extLst>
                  <a:ext uri="{FF2B5EF4-FFF2-40B4-BE49-F238E27FC236}">
                    <a16:creationId xmlns:a16="http://schemas.microsoft.com/office/drawing/2014/main" id="{BFF22220-2599-4D4C-A66C-FD6005D79766}"/>
                  </a:ext>
                </a:extLst>
              </p:cNvPr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6">
                <a:extLst>
                  <a:ext uri="{FF2B5EF4-FFF2-40B4-BE49-F238E27FC236}">
                    <a16:creationId xmlns:a16="http://schemas.microsoft.com/office/drawing/2014/main" id="{137677F3-A249-4F62-9364-2968B430FC0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7">
                <a:extLst>
                  <a:ext uri="{FF2B5EF4-FFF2-40B4-BE49-F238E27FC236}">
                    <a16:creationId xmlns:a16="http://schemas.microsoft.com/office/drawing/2014/main" id="{366F459C-C803-48F1-B078-D43EA4C269FA}"/>
                  </a:ext>
                </a:extLst>
              </p:cNvPr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8">
                <a:extLst>
                  <a:ext uri="{FF2B5EF4-FFF2-40B4-BE49-F238E27FC236}">
                    <a16:creationId xmlns:a16="http://schemas.microsoft.com/office/drawing/2014/main" id="{8C783082-2693-4245-9793-9E5163E1FD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9">
                <a:extLst>
                  <a:ext uri="{FF2B5EF4-FFF2-40B4-BE49-F238E27FC236}">
                    <a16:creationId xmlns:a16="http://schemas.microsoft.com/office/drawing/2014/main" id="{E7B635FF-3483-459B-A21C-7B0FA7A9A06A}"/>
                  </a:ext>
                </a:extLst>
              </p:cNvPr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40">
                <a:extLst>
                  <a:ext uri="{FF2B5EF4-FFF2-40B4-BE49-F238E27FC236}">
                    <a16:creationId xmlns:a16="http://schemas.microsoft.com/office/drawing/2014/main" id="{D3835D51-B480-49E0-8CE0-D5B19DF8D0D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Rectangle 41">
                <a:extLst>
                  <a:ext uri="{FF2B5EF4-FFF2-40B4-BE49-F238E27FC236}">
                    <a16:creationId xmlns:a16="http://schemas.microsoft.com/office/drawing/2014/main" id="{E1D4E4DC-BCBA-4433-B0CA-75525195DC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A0B6CC32-4107-4B77-B61F-62E1698E0C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10864" y="20220"/>
            <a:ext cx="4381136" cy="1866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9914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0E39B-6790-46E2-9139-95A02672AA2F}" type="datetime1">
              <a:rPr lang="en-US" smtClean="0"/>
              <a:t>6/9/2019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5325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5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631550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64166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6/9/2019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6416674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Develetech Industries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6416673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1A9AE035-5D8A-4F85-9FCC-265E04B05D96}"/>
              </a:ext>
            </a:extLst>
          </p:cNvPr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989" y="615597"/>
            <a:ext cx="3535680" cy="906780"/>
          </a:xfrm>
          <a:prstGeom prst="rect">
            <a:avLst/>
          </a:prstGeom>
        </p:spPr>
      </p:pic>
      <p:sp>
        <p:nvSpPr>
          <p:cNvPr id="48" name="Action Button: Return 47">
            <a:hlinkClick r:id="" action="ppaction://hlinkshowjump?jump=lastslideviewed" highlightClick="1"/>
            <a:extLst>
              <a:ext uri="{FF2B5EF4-FFF2-40B4-BE49-F238E27FC236}">
                <a16:creationId xmlns:a16="http://schemas.microsoft.com/office/drawing/2014/main" id="{DD4AA80A-38F9-4974-A42D-88958ECCF24F}"/>
              </a:ext>
            </a:extLst>
          </p:cNvPr>
          <p:cNvSpPr/>
          <p:nvPr userDrawn="1"/>
        </p:nvSpPr>
        <p:spPr>
          <a:xfrm>
            <a:off x="11364912" y="6369051"/>
            <a:ext cx="417513" cy="412747"/>
          </a:xfrm>
          <a:prstGeom prst="actionButtonRetur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786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96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  <p:sldLayoutId id="2147483695" r:id="rId18"/>
    <p:sldLayoutId id="2147483662" r:id="rId19"/>
    <p:sldLayoutId id="2147483664" r:id="rId20"/>
    <p:sldLayoutId id="2147483665" r:id="rId21"/>
    <p:sldLayoutId id="2147483674" r:id="rId22"/>
    <p:sldLayoutId id="2147483697" r:id="rId2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microsoft.com/office/2007/relationships/media" Target="../media/media2.WAV"/><Relationship Id="rId1" Type="http://schemas.openxmlformats.org/officeDocument/2006/relationships/audio" Target="NULL" TargetMode="External"/><Relationship Id="rId6" Type="http://schemas.openxmlformats.org/officeDocument/2006/relationships/image" Target="../media/image15.png"/><Relationship Id="rId5" Type="http://schemas.openxmlformats.org/officeDocument/2006/relationships/image" Target="../media/image3.png"/><Relationship Id="rId4" Type="http://schemas.openxmlformats.org/officeDocument/2006/relationships/hyperlink" Target="http://www.develetech.com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slide1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slide" Target="slide3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microsoft.com/office/2007/relationships/media" Target="../media/media1.wmv"/><Relationship Id="rId1" Type="http://schemas.openxmlformats.org/officeDocument/2006/relationships/video" Target="NULL" TargetMode="Externa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New Product Launch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What I need to know</a:t>
            </a:r>
          </a:p>
        </p:txBody>
      </p:sp>
    </p:spTree>
    <p:extLst>
      <p:ext uri="{BB962C8B-B14F-4D97-AF65-F5344CB8AC3E}">
        <p14:creationId xmlns:p14="http://schemas.microsoft.com/office/powerpoint/2010/main" val="22227449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F1C844-63B7-4C4F-A801-447387AF0F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Who’s Who?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A640D5-099C-4EC2-9AFD-89E826EF5D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Develetech Industries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446DDC-D4E6-47D1-BA23-76594C52E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10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58C7416-5C5D-4B18-BDE0-FF2B8CE94F7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313185" y="2097088"/>
            <a:ext cx="7565630" cy="384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0179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43D9D-E5D5-467D-9A2F-7583E8723B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Sales Projections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1B5623-86E2-4297-9C5D-709F17307F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Develetech Industries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D180E5-AA9A-452C-901C-68CAE4FE4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11</a:t>
            </a:fld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A7D5980-BDD5-4E70-BC64-C18A546D568C}"/>
              </a:ext>
            </a:extLst>
          </p:cNvPr>
          <p:cNvGraphicFramePr>
            <a:graphicFrameLocks noGrp="1"/>
          </p:cNvGraphicFramePr>
          <p:nvPr/>
        </p:nvGraphicFramePr>
        <p:xfrm>
          <a:off x="545232" y="1981200"/>
          <a:ext cx="11101536" cy="3566161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2775384">
                  <a:extLst>
                    <a:ext uri="{9D8B030D-6E8A-4147-A177-3AD203B41FA5}">
                      <a16:colId xmlns:a16="http://schemas.microsoft.com/office/drawing/2014/main" val="613994578"/>
                    </a:ext>
                  </a:extLst>
                </a:gridCol>
                <a:gridCol w="2775384">
                  <a:extLst>
                    <a:ext uri="{9D8B030D-6E8A-4147-A177-3AD203B41FA5}">
                      <a16:colId xmlns:a16="http://schemas.microsoft.com/office/drawing/2014/main" val="3021935063"/>
                    </a:ext>
                  </a:extLst>
                </a:gridCol>
                <a:gridCol w="2775384">
                  <a:extLst>
                    <a:ext uri="{9D8B030D-6E8A-4147-A177-3AD203B41FA5}">
                      <a16:colId xmlns:a16="http://schemas.microsoft.com/office/drawing/2014/main" val="3200500427"/>
                    </a:ext>
                  </a:extLst>
                </a:gridCol>
                <a:gridCol w="2775384">
                  <a:extLst>
                    <a:ext uri="{9D8B030D-6E8A-4147-A177-3AD203B41FA5}">
                      <a16:colId xmlns:a16="http://schemas.microsoft.com/office/drawing/2014/main" val="1821251376"/>
                    </a:ext>
                  </a:extLst>
                </a:gridCol>
              </a:tblGrid>
              <a:tr h="929691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Product</a:t>
                      </a:r>
                    </a:p>
                  </a:txBody>
                  <a:tcPr marL="124891" marR="124891" marT="62448" marB="6244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Previous  Version Sales $M</a:t>
                      </a:r>
                    </a:p>
                  </a:txBody>
                  <a:tcPr marL="124891" marR="124891" marT="62448" marB="6244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Projected Sales $M</a:t>
                      </a:r>
                    </a:p>
                  </a:txBody>
                  <a:tcPr marL="124891" marR="124891" marT="62448" marB="6244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Over/Under %</a:t>
                      </a:r>
                    </a:p>
                  </a:txBody>
                  <a:tcPr marL="124891" marR="124891" marT="62448" marB="62448" anchor="ctr"/>
                </a:tc>
                <a:extLst>
                  <a:ext uri="{0D108BD9-81ED-4DB2-BD59-A6C34878D82A}">
                    <a16:rowId xmlns:a16="http://schemas.microsoft.com/office/drawing/2014/main" val="1879182277"/>
                  </a:ext>
                </a:extLst>
              </a:tr>
              <a:tr h="527294">
                <a:tc>
                  <a:txBody>
                    <a:bodyPr/>
                    <a:lstStyle/>
                    <a:p>
                      <a:r>
                        <a:rPr lang="en-US" sz="2000" dirty="0"/>
                        <a:t>Marula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121.2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218.1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+80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4108066"/>
                  </a:ext>
                </a:extLst>
              </a:tr>
              <a:tr h="527294">
                <a:tc>
                  <a:txBody>
                    <a:bodyPr/>
                    <a:lstStyle/>
                    <a:p>
                      <a:r>
                        <a:rPr lang="en-US" sz="2000" dirty="0"/>
                        <a:t>Totara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345.7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473.6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+37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3252813"/>
                  </a:ext>
                </a:extLst>
              </a:tr>
              <a:tr h="527294">
                <a:tc>
                  <a:txBody>
                    <a:bodyPr/>
                    <a:lstStyle/>
                    <a:p>
                      <a:r>
                        <a:rPr lang="en-US" sz="2000" dirty="0"/>
                        <a:t>Sitka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>
                          <a:effectLst/>
                        </a:rPr>
                        <a:t>98.6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110.4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+12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2055114"/>
                  </a:ext>
                </a:extLst>
              </a:tr>
              <a:tr h="527294">
                <a:tc>
                  <a:txBody>
                    <a:bodyPr/>
                    <a:lstStyle/>
                    <a:p>
                      <a:r>
                        <a:rPr lang="en-US" sz="2000" dirty="0"/>
                        <a:t>Nolina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>
                          <a:effectLst/>
                        </a:rPr>
                        <a:t>203.1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221.4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+9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7620299"/>
                  </a:ext>
                </a:extLst>
              </a:tr>
              <a:tr h="527294">
                <a:tc>
                  <a:txBody>
                    <a:bodyPr/>
                    <a:lstStyle/>
                    <a:p>
                      <a:r>
                        <a:rPr lang="en-US" sz="2000" dirty="0"/>
                        <a:t>Parana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>
                          <a:effectLst/>
                        </a:rPr>
                        <a:t>78.2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87.6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+12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41695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67881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6CE7235-6565-408C-89A7-59CD01C94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Develetech Industries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2777111-DAF1-4620-ABE5-DE7191DEEC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12</a:t>
            </a:fld>
            <a:endParaRPr lang="en-US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444BEB09-F0E4-4341-8D53-A0B422205D4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38400" y="1547132"/>
          <a:ext cx="7315200" cy="48767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169403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1B015C-138D-4CA6-9488-7206EC302C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Market Share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187DB-87BC-4550-ACA7-A0F66FF397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Develetech Industries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E85AAE-C042-446C-87B9-9F62207A9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13</a:t>
            </a:fld>
            <a:endParaRPr lang="en-US" dirty="0"/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00000000-0008-0000-0000-000003000000}"/>
              </a:ext>
            </a:extLst>
          </p:cNvPr>
          <p:cNvGraphicFramePr>
            <a:graphicFrameLocks noGrp="1"/>
          </p:cNvGraphicFramePr>
          <p:nvPr>
            <p:ph sz="half" idx="1"/>
          </p:nvPr>
        </p:nvGraphicFramePr>
        <p:xfrm>
          <a:off x="1141413" y="2249488"/>
          <a:ext cx="4878387" cy="3541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Content Placeholder 9">
            <a:extLst>
              <a:ext uri="{FF2B5EF4-FFF2-40B4-BE49-F238E27FC236}">
                <a16:creationId xmlns:a16="http://schemas.microsoft.com/office/drawing/2014/main" id="{3BB82A0D-C38F-43A6-82DA-EDFFFC64AA4A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719005872"/>
              </p:ext>
            </p:extLst>
          </p:nvPr>
        </p:nvGraphicFramePr>
        <p:xfrm>
          <a:off x="6172202" y="2249488"/>
          <a:ext cx="4875213" cy="3541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502615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1141411" y="6416674"/>
            <a:ext cx="6239309" cy="365125"/>
          </a:xfrm>
        </p:spPr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10276321" y="6416673"/>
            <a:ext cx="771089" cy="365125"/>
          </a:xfrm>
        </p:spPr>
        <p:txBody>
          <a:bodyPr/>
          <a:lstStyle/>
          <a:p>
            <a:fld id="{7B7A28B1-3266-4B93-A83C-B7F02708D6E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234440" y="619125"/>
            <a:ext cx="6315075" cy="1477963"/>
          </a:xfrm>
        </p:spPr>
        <p:txBody>
          <a:bodyPr/>
          <a:lstStyle/>
          <a:p>
            <a:r>
              <a:rPr lang="en-US" dirty="0"/>
              <a:t>New Visions Now</a:t>
            </a:r>
          </a:p>
        </p:txBody>
      </p:sp>
      <p:pic>
        <p:nvPicPr>
          <p:cNvPr id="5" name="Picture 4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260" y="2862262"/>
            <a:ext cx="6666541" cy="1709738"/>
          </a:xfrm>
          <a:prstGeom prst="rect">
            <a:avLst/>
          </a:prstGeom>
        </p:spPr>
      </p:pic>
      <p:pic>
        <p:nvPicPr>
          <p:cNvPr id="14" name="celebrate">
            <a:hlinkClick r:id="" action="ppaction://media"/>
            <a:extLst>
              <a:ext uri="{FF2B5EF4-FFF2-40B4-BE49-F238E27FC236}">
                <a16:creationId xmlns:a16="http://schemas.microsoft.com/office/drawing/2014/main" id="{9A192B7D-48FE-4B6C-9E65-21C0EC39093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83.5827"/>
                  <p14:fade out="5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34400" y="515490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904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0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1F5324-0F83-4930-9942-9D4626887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Road Map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B32948F-D31C-4782-BF9E-1D3B2470F2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Develetech Industries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F3BA339-2B32-4097-AA66-6CC5CB519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2</a:t>
            </a:fld>
            <a:endParaRPr lang="en-US" dirty="0"/>
          </a:p>
        </p:txBody>
      </p:sp>
      <mc:AlternateContent xmlns:mc="http://schemas.openxmlformats.org/markup-compatibility/2006">
        <mc:Choice xmlns:psuz="http://schemas.microsoft.com/office/powerpoint/2016/summaryzoom" Requires="psuz">
          <p:graphicFrame>
            <p:nvGraphicFramePr>
              <p:cNvPr id="7" name="Summary Zoom 6">
                <a:extLst>
                  <a:ext uri="{FF2B5EF4-FFF2-40B4-BE49-F238E27FC236}">
                    <a16:creationId xmlns:a16="http://schemas.microsoft.com/office/drawing/2014/main" id="{E8B6A77D-FEF6-4B9F-B38E-FE28E54AEA2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05304834"/>
                  </p:ext>
                </p:extLst>
              </p:nvPr>
            </p:nvGraphicFramePr>
            <p:xfrm>
              <a:off x="1141413" y="2249488"/>
              <a:ext cx="9906000" cy="3541712"/>
            </p:xfrm>
            <a:graphic>
              <a:graphicData uri="http://schemas.microsoft.com/office/powerpoint/2016/summaryzoom">
                <psuz:summaryZm>
                  <psuz:summaryZmObj sectionId="{2247DC86-9C1B-464C-97EC-E1BB33021C9D}">
                    <psuz:zmPr id="{60F8BCEB-FCC6-4ED0-B720-5F75186A5366}" transitionDur="1000">
                      <p166:blipFill xmlns:p166="http://schemas.microsoft.com/office/powerpoint/2016/6/main">
                        <a:blip r:embed="rId2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383857" y="935037"/>
                          <a:ext cx="2971800" cy="1671638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uz:zmPr>
                  </psuz:summaryZmObj>
                  <psuz:summaryZmObj sectionId="{4ADBA345-3CB3-46A5-94FF-7EB174328253}">
                    <psuz:zmPr id="{8BD7060A-5B8E-4B2F-A463-4D20E6A8D04E}" transitionDur="1000">
                      <p166:blipFill xmlns:p166="http://schemas.microsoft.com/office/powerpoint/2016/6/main">
                        <a:blip r:embed="rId3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3467100" y="935037"/>
                          <a:ext cx="2971800" cy="1671638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uz:zmPr>
                  </psuz:summaryZmObj>
                  <psuz:summaryZmObj sectionId="{F4240E70-A211-4C17-AC97-26FBDE9047DB}">
                    <psuz:zmPr id="{10E1812F-F408-465A-9B07-98BA74942995}" transitionDur="1000">
                      <p166:blipFill xmlns:p166="http://schemas.microsoft.com/office/powerpoint/2016/6/main">
                        <a:blip r:embed="rId4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6550343" y="935037"/>
                          <a:ext cx="2971800" cy="1671638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uz:zmPr>
                  </psuz:summaryZmObj>
                  <psuz:gridLayout/>
                </psuz:summaryZm>
              </a:graphicData>
            </a:graphic>
          </p:graphicFrame>
        </mc:Choice>
        <mc:Fallback>
          <p:grpSp>
            <p:nvGrpSpPr>
              <p:cNvPr id="7" name="Summary Zoom 6">
                <a:extLst>
                  <a:ext uri="{FF2B5EF4-FFF2-40B4-BE49-F238E27FC236}">
                    <a16:creationId xmlns:a16="http://schemas.microsoft.com/office/drawing/2014/main" id="{E8B6A77D-FEF6-4B9F-B38E-FE28E54AEA2E}"/>
                  </a:ext>
                </a:extLst>
              </p:cNvPr>
              <p:cNvGrpSpPr>
                <a:grpSpLocks noGrp="1" noUngrp="1" noRot="1" noChangeAspect="1" noMove="1" noResize="1"/>
              </p:cNvGrpSpPr>
              <p:nvPr/>
            </p:nvGrpSpPr>
            <p:grpSpPr>
              <a:xfrm>
                <a:off x="1141413" y="2249488"/>
                <a:ext cx="9906000" cy="3541712"/>
                <a:chOff x="1141413" y="2249488"/>
                <a:chExt cx="9906000" cy="3541712"/>
              </a:xfrm>
            </p:grpSpPr>
            <p:pic>
              <p:nvPicPr>
                <p:cNvPr id="3" name="Picture 3">
                  <a:hlinkClick r:id="rId5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525270" y="3184525"/>
                  <a:ext cx="2971800" cy="1671638"/>
                </a:xfrm>
                <a:prstGeom prst="rect">
                  <a:avLst/>
                </a:prstGeom>
                <a:ln w="3175">
                  <a:solidFill>
                    <a:prstClr val="ltGray"/>
                  </a:solidFill>
                </a:ln>
              </p:spPr>
            </p:pic>
            <p:pic>
              <p:nvPicPr>
                <p:cNvPr id="6" name="Picture 6">
                  <a:hlinkClick r:id="rId6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4608513" y="3184525"/>
                  <a:ext cx="2971800" cy="1671638"/>
                </a:xfrm>
                <a:prstGeom prst="rect">
                  <a:avLst/>
                </a:prstGeom>
                <a:ln w="3175">
                  <a:solidFill>
                    <a:prstClr val="ltGray"/>
                  </a:solidFill>
                </a:ln>
              </p:spPr>
            </p:pic>
            <p:pic>
              <p:nvPicPr>
                <p:cNvPr id="8" name="Picture 8">
                  <a:hlinkClick r:id="rId7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691756" y="3184525"/>
                  <a:ext cx="2971800" cy="1671638"/>
                </a:xfrm>
                <a:prstGeom prst="rect">
                  <a:avLst/>
                </a:prstGeom>
                <a:ln w="3175">
                  <a:solidFill>
                    <a:prstClr val="ltGray"/>
                  </a:solidFill>
                </a:ln>
              </p:spPr>
            </p:pic>
          </p:grpSp>
        </mc:Fallback>
      </mc:AlternateContent>
    </p:spTree>
    <p:extLst>
      <p:ext uri="{BB962C8B-B14F-4D97-AF65-F5344CB8AC3E}">
        <p14:creationId xmlns:p14="http://schemas.microsoft.com/office/powerpoint/2010/main" val="715400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Spring Lineup is Here!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Get Ready!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45050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5C81082-7BBB-4BF3-9A5F-AC6E5C7744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Develetech Industries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A199055-8503-486B-8B26-3CB80273A8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4</a:t>
            </a:fld>
            <a:endParaRPr lang="en-US"/>
          </a:p>
        </p:txBody>
      </p:sp>
      <p:pic>
        <p:nvPicPr>
          <p:cNvPr id="7" name="Video Dev">
            <a:hlinkClick r:id="" action="ppaction://media"/>
            <a:extLst>
              <a:ext uri="{FF2B5EF4-FFF2-40B4-BE49-F238E27FC236}">
                <a16:creationId xmlns:a16="http://schemas.microsoft.com/office/drawing/2014/main" id="{4DCCE0FF-6832-4A31-9122-C70FB18B48AA}"/>
              </a:ext>
            </a:extLst>
          </p:cNvPr>
          <p:cNvPicPr>
            <a:picLocks noGrp="1" noChangeAspect="1"/>
          </p:cNvPicPr>
          <p:nvPr>
            <p:ph type="media" sz="quarter" idx="13"/>
            <a:videoFile r:link="rId1"/>
            <p:extLst>
              <p:ext uri="{DAA4B4D4-6D71-4841-9C94-3DE7FCFB9230}">
                <p14:media xmlns:p14="http://schemas.microsoft.com/office/powerpoint/2010/main" r:embed="rId2">
                  <p14:trim st="2606" end="1858"/>
                  <p14:fade in="500" out="500"/>
                  <p14:bmkLst>
                    <p14:bmk name="Bookmark 1" time="12239.8649"/>
                  </p14:bmkLst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71600" y="1189035"/>
            <a:ext cx="6858000" cy="51435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5918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1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remove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New Products!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685AC163-FB20-4C8A-8476-75B22FA282B1}"/>
              </a:ext>
            </a:extLst>
          </p:cNvPr>
          <p:cNvSpPr/>
          <p:nvPr/>
        </p:nvSpPr>
        <p:spPr>
          <a:xfrm>
            <a:off x="691611" y="2194560"/>
            <a:ext cx="2039391" cy="4024125"/>
          </a:xfrm>
          <a:custGeom>
            <a:avLst/>
            <a:gdLst>
              <a:gd name="connsiteX0" fmla="*/ 0 w 2039391"/>
              <a:gd name="connsiteY0" fmla="*/ 203939 h 4024125"/>
              <a:gd name="connsiteX1" fmla="*/ 203939 w 2039391"/>
              <a:gd name="connsiteY1" fmla="*/ 0 h 4024125"/>
              <a:gd name="connsiteX2" fmla="*/ 1835452 w 2039391"/>
              <a:gd name="connsiteY2" fmla="*/ 0 h 4024125"/>
              <a:gd name="connsiteX3" fmla="*/ 2039391 w 2039391"/>
              <a:gd name="connsiteY3" fmla="*/ 203939 h 4024125"/>
              <a:gd name="connsiteX4" fmla="*/ 2039391 w 2039391"/>
              <a:gd name="connsiteY4" fmla="*/ 3820186 h 4024125"/>
              <a:gd name="connsiteX5" fmla="*/ 1835452 w 2039391"/>
              <a:gd name="connsiteY5" fmla="*/ 4024125 h 4024125"/>
              <a:gd name="connsiteX6" fmla="*/ 203939 w 2039391"/>
              <a:gd name="connsiteY6" fmla="*/ 4024125 h 4024125"/>
              <a:gd name="connsiteX7" fmla="*/ 0 w 2039391"/>
              <a:gd name="connsiteY7" fmla="*/ 3820186 h 4024125"/>
              <a:gd name="connsiteX8" fmla="*/ 0 w 2039391"/>
              <a:gd name="connsiteY8" fmla="*/ 203939 h 4024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9391" h="4024125">
                <a:moveTo>
                  <a:pt x="0" y="203939"/>
                </a:moveTo>
                <a:cubicBezTo>
                  <a:pt x="0" y="91307"/>
                  <a:pt x="91307" y="0"/>
                  <a:pt x="203939" y="0"/>
                </a:cubicBezTo>
                <a:lnTo>
                  <a:pt x="1835452" y="0"/>
                </a:lnTo>
                <a:cubicBezTo>
                  <a:pt x="1948084" y="0"/>
                  <a:pt x="2039391" y="91307"/>
                  <a:pt x="2039391" y="203939"/>
                </a:cubicBezTo>
                <a:lnTo>
                  <a:pt x="2039391" y="3820186"/>
                </a:lnTo>
                <a:cubicBezTo>
                  <a:pt x="2039391" y="3932818"/>
                  <a:pt x="1948084" y="4024125"/>
                  <a:pt x="1835452" y="4024125"/>
                </a:cubicBezTo>
                <a:lnTo>
                  <a:pt x="203939" y="4024125"/>
                </a:lnTo>
                <a:cubicBezTo>
                  <a:pt x="91307" y="4024125"/>
                  <a:pt x="0" y="3932818"/>
                  <a:pt x="0" y="3820186"/>
                </a:cubicBezTo>
                <a:lnTo>
                  <a:pt x="0" y="203939"/>
                </a:lnTo>
                <a:close/>
              </a:path>
            </a:pathLst>
          </a:custGeom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5730" tIns="125730" rIns="125730" bIns="2942618" numCol="1" spcCol="1270" anchor="ctr" anchorCtr="0">
            <a:noAutofit/>
          </a:bodyPr>
          <a:lstStyle/>
          <a:p>
            <a:pPr marL="0" lvl="0" indent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800" kern="1200" dirty="0"/>
              <a:t>The Marula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284F865E-DF0B-4A62-A037-CA5489735D1D}"/>
              </a:ext>
            </a:extLst>
          </p:cNvPr>
          <p:cNvSpPr/>
          <p:nvPr/>
        </p:nvSpPr>
        <p:spPr>
          <a:xfrm>
            <a:off x="895550" y="3401797"/>
            <a:ext cx="1631513" cy="2615681"/>
          </a:xfrm>
          <a:custGeom>
            <a:avLst/>
            <a:gdLst>
              <a:gd name="connsiteX0" fmla="*/ 0 w 1631513"/>
              <a:gd name="connsiteY0" fmla="*/ 163151 h 2615681"/>
              <a:gd name="connsiteX1" fmla="*/ 163151 w 1631513"/>
              <a:gd name="connsiteY1" fmla="*/ 0 h 2615681"/>
              <a:gd name="connsiteX2" fmla="*/ 1468362 w 1631513"/>
              <a:gd name="connsiteY2" fmla="*/ 0 h 2615681"/>
              <a:gd name="connsiteX3" fmla="*/ 1631513 w 1631513"/>
              <a:gd name="connsiteY3" fmla="*/ 163151 h 2615681"/>
              <a:gd name="connsiteX4" fmla="*/ 1631513 w 1631513"/>
              <a:gd name="connsiteY4" fmla="*/ 2452530 h 2615681"/>
              <a:gd name="connsiteX5" fmla="*/ 1468362 w 1631513"/>
              <a:gd name="connsiteY5" fmla="*/ 2615681 h 2615681"/>
              <a:gd name="connsiteX6" fmla="*/ 163151 w 1631513"/>
              <a:gd name="connsiteY6" fmla="*/ 2615681 h 2615681"/>
              <a:gd name="connsiteX7" fmla="*/ 0 w 1631513"/>
              <a:gd name="connsiteY7" fmla="*/ 2452530 h 2615681"/>
              <a:gd name="connsiteX8" fmla="*/ 0 w 1631513"/>
              <a:gd name="connsiteY8" fmla="*/ 163151 h 2615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31513" h="2615681">
                <a:moveTo>
                  <a:pt x="0" y="163151"/>
                </a:moveTo>
                <a:cubicBezTo>
                  <a:pt x="0" y="73045"/>
                  <a:pt x="73045" y="0"/>
                  <a:pt x="163151" y="0"/>
                </a:cubicBezTo>
                <a:lnTo>
                  <a:pt x="1468362" y="0"/>
                </a:lnTo>
                <a:cubicBezTo>
                  <a:pt x="1558468" y="0"/>
                  <a:pt x="1631513" y="73045"/>
                  <a:pt x="1631513" y="163151"/>
                </a:cubicBezTo>
                <a:lnTo>
                  <a:pt x="1631513" y="2452530"/>
                </a:lnTo>
                <a:cubicBezTo>
                  <a:pt x="1631513" y="2542636"/>
                  <a:pt x="1558468" y="2615681"/>
                  <a:pt x="1468362" y="2615681"/>
                </a:cubicBezTo>
                <a:lnTo>
                  <a:pt x="163151" y="2615681"/>
                </a:lnTo>
                <a:cubicBezTo>
                  <a:pt x="73045" y="2615681"/>
                  <a:pt x="0" y="2542636"/>
                  <a:pt x="0" y="2452530"/>
                </a:cubicBezTo>
                <a:lnTo>
                  <a:pt x="0" y="163151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3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6045" tIns="83980" rIns="96045" bIns="83980" numCol="1" spcCol="1270" anchor="ctr" anchorCtr="0">
            <a:no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900" kern="1200" dirty="0"/>
              <a:t>Our lightest, fastest, most powerful tablet yet. 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5C1FB2D8-D7FB-41B3-9EBA-1FEB29B5B308}"/>
              </a:ext>
            </a:extLst>
          </p:cNvPr>
          <p:cNvSpPr/>
          <p:nvPr/>
        </p:nvSpPr>
        <p:spPr>
          <a:xfrm>
            <a:off x="2883957" y="2194560"/>
            <a:ext cx="2039391" cy="4024125"/>
          </a:xfrm>
          <a:custGeom>
            <a:avLst/>
            <a:gdLst>
              <a:gd name="connsiteX0" fmla="*/ 0 w 2039391"/>
              <a:gd name="connsiteY0" fmla="*/ 203939 h 4024125"/>
              <a:gd name="connsiteX1" fmla="*/ 203939 w 2039391"/>
              <a:gd name="connsiteY1" fmla="*/ 0 h 4024125"/>
              <a:gd name="connsiteX2" fmla="*/ 1835452 w 2039391"/>
              <a:gd name="connsiteY2" fmla="*/ 0 h 4024125"/>
              <a:gd name="connsiteX3" fmla="*/ 2039391 w 2039391"/>
              <a:gd name="connsiteY3" fmla="*/ 203939 h 4024125"/>
              <a:gd name="connsiteX4" fmla="*/ 2039391 w 2039391"/>
              <a:gd name="connsiteY4" fmla="*/ 3820186 h 4024125"/>
              <a:gd name="connsiteX5" fmla="*/ 1835452 w 2039391"/>
              <a:gd name="connsiteY5" fmla="*/ 4024125 h 4024125"/>
              <a:gd name="connsiteX6" fmla="*/ 203939 w 2039391"/>
              <a:gd name="connsiteY6" fmla="*/ 4024125 h 4024125"/>
              <a:gd name="connsiteX7" fmla="*/ 0 w 2039391"/>
              <a:gd name="connsiteY7" fmla="*/ 3820186 h 4024125"/>
              <a:gd name="connsiteX8" fmla="*/ 0 w 2039391"/>
              <a:gd name="connsiteY8" fmla="*/ 203939 h 4024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9391" h="4024125">
                <a:moveTo>
                  <a:pt x="0" y="203939"/>
                </a:moveTo>
                <a:cubicBezTo>
                  <a:pt x="0" y="91307"/>
                  <a:pt x="91307" y="0"/>
                  <a:pt x="203939" y="0"/>
                </a:cubicBezTo>
                <a:lnTo>
                  <a:pt x="1835452" y="0"/>
                </a:lnTo>
                <a:cubicBezTo>
                  <a:pt x="1948084" y="0"/>
                  <a:pt x="2039391" y="91307"/>
                  <a:pt x="2039391" y="203939"/>
                </a:cubicBezTo>
                <a:lnTo>
                  <a:pt x="2039391" y="3820186"/>
                </a:lnTo>
                <a:cubicBezTo>
                  <a:pt x="2039391" y="3932818"/>
                  <a:pt x="1948084" y="4024125"/>
                  <a:pt x="1835452" y="4024125"/>
                </a:cubicBezTo>
                <a:lnTo>
                  <a:pt x="203939" y="4024125"/>
                </a:lnTo>
                <a:cubicBezTo>
                  <a:pt x="91307" y="4024125"/>
                  <a:pt x="0" y="3932818"/>
                  <a:pt x="0" y="3820186"/>
                </a:cubicBezTo>
                <a:lnTo>
                  <a:pt x="0" y="203939"/>
                </a:lnTo>
                <a:close/>
              </a:path>
            </a:pathLst>
          </a:custGeom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5730" tIns="125730" rIns="125730" bIns="2942618" numCol="1" spcCol="1270" anchor="ctr" anchorCtr="0">
            <a:noAutofit/>
          </a:bodyPr>
          <a:lstStyle/>
          <a:p>
            <a:pPr marL="0" lvl="0" indent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800" kern="1200" dirty="0"/>
              <a:t>The Totara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4418BDCB-B742-4C13-B5EF-49A5F90956FD}"/>
              </a:ext>
            </a:extLst>
          </p:cNvPr>
          <p:cNvSpPr/>
          <p:nvPr/>
        </p:nvSpPr>
        <p:spPr>
          <a:xfrm>
            <a:off x="3087897" y="3401797"/>
            <a:ext cx="1631513" cy="2615681"/>
          </a:xfrm>
          <a:custGeom>
            <a:avLst/>
            <a:gdLst>
              <a:gd name="connsiteX0" fmla="*/ 0 w 1631513"/>
              <a:gd name="connsiteY0" fmla="*/ 163151 h 2615681"/>
              <a:gd name="connsiteX1" fmla="*/ 163151 w 1631513"/>
              <a:gd name="connsiteY1" fmla="*/ 0 h 2615681"/>
              <a:gd name="connsiteX2" fmla="*/ 1468362 w 1631513"/>
              <a:gd name="connsiteY2" fmla="*/ 0 h 2615681"/>
              <a:gd name="connsiteX3" fmla="*/ 1631513 w 1631513"/>
              <a:gd name="connsiteY3" fmla="*/ 163151 h 2615681"/>
              <a:gd name="connsiteX4" fmla="*/ 1631513 w 1631513"/>
              <a:gd name="connsiteY4" fmla="*/ 2452530 h 2615681"/>
              <a:gd name="connsiteX5" fmla="*/ 1468362 w 1631513"/>
              <a:gd name="connsiteY5" fmla="*/ 2615681 h 2615681"/>
              <a:gd name="connsiteX6" fmla="*/ 163151 w 1631513"/>
              <a:gd name="connsiteY6" fmla="*/ 2615681 h 2615681"/>
              <a:gd name="connsiteX7" fmla="*/ 0 w 1631513"/>
              <a:gd name="connsiteY7" fmla="*/ 2452530 h 2615681"/>
              <a:gd name="connsiteX8" fmla="*/ 0 w 1631513"/>
              <a:gd name="connsiteY8" fmla="*/ 163151 h 2615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31513" h="2615681">
                <a:moveTo>
                  <a:pt x="0" y="163151"/>
                </a:moveTo>
                <a:cubicBezTo>
                  <a:pt x="0" y="73045"/>
                  <a:pt x="73045" y="0"/>
                  <a:pt x="163151" y="0"/>
                </a:cubicBezTo>
                <a:lnTo>
                  <a:pt x="1468362" y="0"/>
                </a:lnTo>
                <a:cubicBezTo>
                  <a:pt x="1558468" y="0"/>
                  <a:pt x="1631513" y="73045"/>
                  <a:pt x="1631513" y="163151"/>
                </a:cubicBezTo>
                <a:lnTo>
                  <a:pt x="1631513" y="2452530"/>
                </a:lnTo>
                <a:cubicBezTo>
                  <a:pt x="1631513" y="2542636"/>
                  <a:pt x="1558468" y="2615681"/>
                  <a:pt x="1468362" y="2615681"/>
                </a:cubicBezTo>
                <a:lnTo>
                  <a:pt x="163151" y="2615681"/>
                </a:lnTo>
                <a:cubicBezTo>
                  <a:pt x="73045" y="2615681"/>
                  <a:pt x="0" y="2542636"/>
                  <a:pt x="0" y="2452530"/>
                </a:cubicBezTo>
                <a:lnTo>
                  <a:pt x="0" y="163151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0"/>
              <a:satOff val="0"/>
              <a:lumOff val="0"/>
              <a:alphaOff val="0"/>
            </a:schemeClr>
          </a:fillRef>
          <a:effectRef idx="3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6045" tIns="83980" rIns="96045" bIns="83980" numCol="1" spcCol="1270" anchor="ctr" anchorCtr="0">
            <a:no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900" kern="1200" dirty="0"/>
              <a:t>A lightning-fast mobile phone that supports our new Integrated Gaming Platform (IGP).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5D801320-06C0-4F32-A8F8-EC292C32F09E}"/>
              </a:ext>
            </a:extLst>
          </p:cNvPr>
          <p:cNvSpPr/>
          <p:nvPr/>
        </p:nvSpPr>
        <p:spPr>
          <a:xfrm>
            <a:off x="5076304" y="2194560"/>
            <a:ext cx="2039391" cy="4024125"/>
          </a:xfrm>
          <a:custGeom>
            <a:avLst/>
            <a:gdLst>
              <a:gd name="connsiteX0" fmla="*/ 0 w 2039391"/>
              <a:gd name="connsiteY0" fmla="*/ 203939 h 4024125"/>
              <a:gd name="connsiteX1" fmla="*/ 203939 w 2039391"/>
              <a:gd name="connsiteY1" fmla="*/ 0 h 4024125"/>
              <a:gd name="connsiteX2" fmla="*/ 1835452 w 2039391"/>
              <a:gd name="connsiteY2" fmla="*/ 0 h 4024125"/>
              <a:gd name="connsiteX3" fmla="*/ 2039391 w 2039391"/>
              <a:gd name="connsiteY3" fmla="*/ 203939 h 4024125"/>
              <a:gd name="connsiteX4" fmla="*/ 2039391 w 2039391"/>
              <a:gd name="connsiteY4" fmla="*/ 3820186 h 4024125"/>
              <a:gd name="connsiteX5" fmla="*/ 1835452 w 2039391"/>
              <a:gd name="connsiteY5" fmla="*/ 4024125 h 4024125"/>
              <a:gd name="connsiteX6" fmla="*/ 203939 w 2039391"/>
              <a:gd name="connsiteY6" fmla="*/ 4024125 h 4024125"/>
              <a:gd name="connsiteX7" fmla="*/ 0 w 2039391"/>
              <a:gd name="connsiteY7" fmla="*/ 3820186 h 4024125"/>
              <a:gd name="connsiteX8" fmla="*/ 0 w 2039391"/>
              <a:gd name="connsiteY8" fmla="*/ 203939 h 4024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9391" h="4024125">
                <a:moveTo>
                  <a:pt x="0" y="203939"/>
                </a:moveTo>
                <a:cubicBezTo>
                  <a:pt x="0" y="91307"/>
                  <a:pt x="91307" y="0"/>
                  <a:pt x="203939" y="0"/>
                </a:cubicBezTo>
                <a:lnTo>
                  <a:pt x="1835452" y="0"/>
                </a:lnTo>
                <a:cubicBezTo>
                  <a:pt x="1948084" y="0"/>
                  <a:pt x="2039391" y="91307"/>
                  <a:pt x="2039391" y="203939"/>
                </a:cubicBezTo>
                <a:lnTo>
                  <a:pt x="2039391" y="3820186"/>
                </a:lnTo>
                <a:cubicBezTo>
                  <a:pt x="2039391" y="3932818"/>
                  <a:pt x="1948084" y="4024125"/>
                  <a:pt x="1835452" y="4024125"/>
                </a:cubicBezTo>
                <a:lnTo>
                  <a:pt x="203939" y="4024125"/>
                </a:lnTo>
                <a:cubicBezTo>
                  <a:pt x="91307" y="4024125"/>
                  <a:pt x="0" y="3932818"/>
                  <a:pt x="0" y="3820186"/>
                </a:cubicBezTo>
                <a:lnTo>
                  <a:pt x="0" y="203939"/>
                </a:lnTo>
                <a:close/>
              </a:path>
            </a:pathLst>
          </a:custGeom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5730" tIns="125730" rIns="125730" bIns="2942618" numCol="1" spcCol="1270" anchor="ctr" anchorCtr="0">
            <a:noAutofit/>
          </a:bodyPr>
          <a:lstStyle/>
          <a:p>
            <a:pPr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800" dirty="0"/>
              <a:t>The Sitka</a:t>
            </a: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C98F5196-68F2-4FB8-B24E-DF58B16C447E}"/>
              </a:ext>
            </a:extLst>
          </p:cNvPr>
          <p:cNvSpPr/>
          <p:nvPr/>
        </p:nvSpPr>
        <p:spPr>
          <a:xfrm>
            <a:off x="5280243" y="3401797"/>
            <a:ext cx="1631513" cy="2615681"/>
          </a:xfrm>
          <a:custGeom>
            <a:avLst/>
            <a:gdLst>
              <a:gd name="connsiteX0" fmla="*/ 0 w 1631513"/>
              <a:gd name="connsiteY0" fmla="*/ 163151 h 2615681"/>
              <a:gd name="connsiteX1" fmla="*/ 163151 w 1631513"/>
              <a:gd name="connsiteY1" fmla="*/ 0 h 2615681"/>
              <a:gd name="connsiteX2" fmla="*/ 1468362 w 1631513"/>
              <a:gd name="connsiteY2" fmla="*/ 0 h 2615681"/>
              <a:gd name="connsiteX3" fmla="*/ 1631513 w 1631513"/>
              <a:gd name="connsiteY3" fmla="*/ 163151 h 2615681"/>
              <a:gd name="connsiteX4" fmla="*/ 1631513 w 1631513"/>
              <a:gd name="connsiteY4" fmla="*/ 2452530 h 2615681"/>
              <a:gd name="connsiteX5" fmla="*/ 1468362 w 1631513"/>
              <a:gd name="connsiteY5" fmla="*/ 2615681 h 2615681"/>
              <a:gd name="connsiteX6" fmla="*/ 163151 w 1631513"/>
              <a:gd name="connsiteY6" fmla="*/ 2615681 h 2615681"/>
              <a:gd name="connsiteX7" fmla="*/ 0 w 1631513"/>
              <a:gd name="connsiteY7" fmla="*/ 2452530 h 2615681"/>
              <a:gd name="connsiteX8" fmla="*/ 0 w 1631513"/>
              <a:gd name="connsiteY8" fmla="*/ 163151 h 2615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31513" h="2615681">
                <a:moveTo>
                  <a:pt x="0" y="163151"/>
                </a:moveTo>
                <a:cubicBezTo>
                  <a:pt x="0" y="73045"/>
                  <a:pt x="73045" y="0"/>
                  <a:pt x="163151" y="0"/>
                </a:cubicBezTo>
                <a:lnTo>
                  <a:pt x="1468362" y="0"/>
                </a:lnTo>
                <a:cubicBezTo>
                  <a:pt x="1558468" y="0"/>
                  <a:pt x="1631513" y="73045"/>
                  <a:pt x="1631513" y="163151"/>
                </a:cubicBezTo>
                <a:lnTo>
                  <a:pt x="1631513" y="2452530"/>
                </a:lnTo>
                <a:cubicBezTo>
                  <a:pt x="1631513" y="2542636"/>
                  <a:pt x="1558468" y="2615681"/>
                  <a:pt x="1468362" y="2615681"/>
                </a:cubicBezTo>
                <a:lnTo>
                  <a:pt x="163151" y="2615681"/>
                </a:lnTo>
                <a:cubicBezTo>
                  <a:pt x="73045" y="2615681"/>
                  <a:pt x="0" y="2542636"/>
                  <a:pt x="0" y="2452530"/>
                </a:cubicBezTo>
                <a:lnTo>
                  <a:pt x="0" y="163151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0"/>
              <a:satOff val="0"/>
              <a:lumOff val="0"/>
              <a:alphaOff val="0"/>
            </a:schemeClr>
          </a:fillRef>
          <a:effectRef idx="3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6045" tIns="83980" rIns="96045" bIns="83980" numCol="1" spcCol="1270" anchor="ctr" anchorCtr="0">
            <a:no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900" kern="1200" dirty="0"/>
              <a:t>The most advanced web-based TV experience on the market.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21CE578E-FDE3-405E-8414-E6DE1A19270A}"/>
              </a:ext>
            </a:extLst>
          </p:cNvPr>
          <p:cNvSpPr/>
          <p:nvPr/>
        </p:nvSpPr>
        <p:spPr>
          <a:xfrm>
            <a:off x="7268650" y="2194560"/>
            <a:ext cx="2039391" cy="4024125"/>
          </a:xfrm>
          <a:custGeom>
            <a:avLst/>
            <a:gdLst>
              <a:gd name="connsiteX0" fmla="*/ 0 w 2039391"/>
              <a:gd name="connsiteY0" fmla="*/ 203939 h 4024125"/>
              <a:gd name="connsiteX1" fmla="*/ 203939 w 2039391"/>
              <a:gd name="connsiteY1" fmla="*/ 0 h 4024125"/>
              <a:gd name="connsiteX2" fmla="*/ 1835452 w 2039391"/>
              <a:gd name="connsiteY2" fmla="*/ 0 h 4024125"/>
              <a:gd name="connsiteX3" fmla="*/ 2039391 w 2039391"/>
              <a:gd name="connsiteY3" fmla="*/ 203939 h 4024125"/>
              <a:gd name="connsiteX4" fmla="*/ 2039391 w 2039391"/>
              <a:gd name="connsiteY4" fmla="*/ 3820186 h 4024125"/>
              <a:gd name="connsiteX5" fmla="*/ 1835452 w 2039391"/>
              <a:gd name="connsiteY5" fmla="*/ 4024125 h 4024125"/>
              <a:gd name="connsiteX6" fmla="*/ 203939 w 2039391"/>
              <a:gd name="connsiteY6" fmla="*/ 4024125 h 4024125"/>
              <a:gd name="connsiteX7" fmla="*/ 0 w 2039391"/>
              <a:gd name="connsiteY7" fmla="*/ 3820186 h 4024125"/>
              <a:gd name="connsiteX8" fmla="*/ 0 w 2039391"/>
              <a:gd name="connsiteY8" fmla="*/ 203939 h 4024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9391" h="4024125">
                <a:moveTo>
                  <a:pt x="0" y="203939"/>
                </a:moveTo>
                <a:cubicBezTo>
                  <a:pt x="0" y="91307"/>
                  <a:pt x="91307" y="0"/>
                  <a:pt x="203939" y="0"/>
                </a:cubicBezTo>
                <a:lnTo>
                  <a:pt x="1835452" y="0"/>
                </a:lnTo>
                <a:cubicBezTo>
                  <a:pt x="1948084" y="0"/>
                  <a:pt x="2039391" y="91307"/>
                  <a:pt x="2039391" y="203939"/>
                </a:cubicBezTo>
                <a:lnTo>
                  <a:pt x="2039391" y="3820186"/>
                </a:lnTo>
                <a:cubicBezTo>
                  <a:pt x="2039391" y="3932818"/>
                  <a:pt x="1948084" y="4024125"/>
                  <a:pt x="1835452" y="4024125"/>
                </a:cubicBezTo>
                <a:lnTo>
                  <a:pt x="203939" y="4024125"/>
                </a:lnTo>
                <a:cubicBezTo>
                  <a:pt x="91307" y="4024125"/>
                  <a:pt x="0" y="3932818"/>
                  <a:pt x="0" y="3820186"/>
                </a:cubicBezTo>
                <a:lnTo>
                  <a:pt x="0" y="203939"/>
                </a:lnTo>
                <a:close/>
              </a:path>
            </a:pathLst>
          </a:custGeom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5730" tIns="125730" rIns="125730" bIns="2942618" numCol="1" spcCol="1270" anchor="ctr" anchorCtr="0">
            <a:noAutofit/>
          </a:bodyPr>
          <a:lstStyle/>
          <a:p>
            <a:pPr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800" dirty="0"/>
              <a:t>The Nolina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9B08F898-417A-4C91-80FE-9A0F5118B2BE}"/>
              </a:ext>
            </a:extLst>
          </p:cNvPr>
          <p:cNvSpPr/>
          <p:nvPr/>
        </p:nvSpPr>
        <p:spPr>
          <a:xfrm>
            <a:off x="7472589" y="3401797"/>
            <a:ext cx="1631513" cy="2615681"/>
          </a:xfrm>
          <a:custGeom>
            <a:avLst/>
            <a:gdLst>
              <a:gd name="connsiteX0" fmla="*/ 0 w 1631513"/>
              <a:gd name="connsiteY0" fmla="*/ 163151 h 2615681"/>
              <a:gd name="connsiteX1" fmla="*/ 163151 w 1631513"/>
              <a:gd name="connsiteY1" fmla="*/ 0 h 2615681"/>
              <a:gd name="connsiteX2" fmla="*/ 1468362 w 1631513"/>
              <a:gd name="connsiteY2" fmla="*/ 0 h 2615681"/>
              <a:gd name="connsiteX3" fmla="*/ 1631513 w 1631513"/>
              <a:gd name="connsiteY3" fmla="*/ 163151 h 2615681"/>
              <a:gd name="connsiteX4" fmla="*/ 1631513 w 1631513"/>
              <a:gd name="connsiteY4" fmla="*/ 2452530 h 2615681"/>
              <a:gd name="connsiteX5" fmla="*/ 1468362 w 1631513"/>
              <a:gd name="connsiteY5" fmla="*/ 2615681 h 2615681"/>
              <a:gd name="connsiteX6" fmla="*/ 163151 w 1631513"/>
              <a:gd name="connsiteY6" fmla="*/ 2615681 h 2615681"/>
              <a:gd name="connsiteX7" fmla="*/ 0 w 1631513"/>
              <a:gd name="connsiteY7" fmla="*/ 2452530 h 2615681"/>
              <a:gd name="connsiteX8" fmla="*/ 0 w 1631513"/>
              <a:gd name="connsiteY8" fmla="*/ 163151 h 2615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31513" h="2615681">
                <a:moveTo>
                  <a:pt x="0" y="163151"/>
                </a:moveTo>
                <a:cubicBezTo>
                  <a:pt x="0" y="73045"/>
                  <a:pt x="73045" y="0"/>
                  <a:pt x="163151" y="0"/>
                </a:cubicBezTo>
                <a:lnTo>
                  <a:pt x="1468362" y="0"/>
                </a:lnTo>
                <a:cubicBezTo>
                  <a:pt x="1558468" y="0"/>
                  <a:pt x="1631513" y="73045"/>
                  <a:pt x="1631513" y="163151"/>
                </a:cubicBezTo>
                <a:lnTo>
                  <a:pt x="1631513" y="2452530"/>
                </a:lnTo>
                <a:cubicBezTo>
                  <a:pt x="1631513" y="2542636"/>
                  <a:pt x="1558468" y="2615681"/>
                  <a:pt x="1468362" y="2615681"/>
                </a:cubicBezTo>
                <a:lnTo>
                  <a:pt x="163151" y="2615681"/>
                </a:lnTo>
                <a:cubicBezTo>
                  <a:pt x="73045" y="2615681"/>
                  <a:pt x="0" y="2542636"/>
                  <a:pt x="0" y="2452530"/>
                </a:cubicBezTo>
                <a:lnTo>
                  <a:pt x="0" y="163151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0"/>
              <a:satOff val="0"/>
              <a:lumOff val="0"/>
              <a:alphaOff val="0"/>
            </a:schemeClr>
          </a:fillRef>
          <a:effectRef idx="3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6045" tIns="83980" rIns="96045" bIns="83980" numCol="1" spcCol="1270" anchor="ctr" anchorCtr="0">
            <a:no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900" kern="1200" dirty="0"/>
              <a:t>A laptop that’s powerful for IGP gaming and smart for work.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F748A852-78F5-4C77-A642-40D20CFBFEBB}"/>
              </a:ext>
            </a:extLst>
          </p:cNvPr>
          <p:cNvSpPr/>
          <p:nvPr/>
        </p:nvSpPr>
        <p:spPr>
          <a:xfrm>
            <a:off x="9460996" y="2194560"/>
            <a:ext cx="2039391" cy="4024125"/>
          </a:xfrm>
          <a:custGeom>
            <a:avLst/>
            <a:gdLst>
              <a:gd name="connsiteX0" fmla="*/ 0 w 2039391"/>
              <a:gd name="connsiteY0" fmla="*/ 203939 h 4024125"/>
              <a:gd name="connsiteX1" fmla="*/ 203939 w 2039391"/>
              <a:gd name="connsiteY1" fmla="*/ 0 h 4024125"/>
              <a:gd name="connsiteX2" fmla="*/ 1835452 w 2039391"/>
              <a:gd name="connsiteY2" fmla="*/ 0 h 4024125"/>
              <a:gd name="connsiteX3" fmla="*/ 2039391 w 2039391"/>
              <a:gd name="connsiteY3" fmla="*/ 203939 h 4024125"/>
              <a:gd name="connsiteX4" fmla="*/ 2039391 w 2039391"/>
              <a:gd name="connsiteY4" fmla="*/ 3820186 h 4024125"/>
              <a:gd name="connsiteX5" fmla="*/ 1835452 w 2039391"/>
              <a:gd name="connsiteY5" fmla="*/ 4024125 h 4024125"/>
              <a:gd name="connsiteX6" fmla="*/ 203939 w 2039391"/>
              <a:gd name="connsiteY6" fmla="*/ 4024125 h 4024125"/>
              <a:gd name="connsiteX7" fmla="*/ 0 w 2039391"/>
              <a:gd name="connsiteY7" fmla="*/ 3820186 h 4024125"/>
              <a:gd name="connsiteX8" fmla="*/ 0 w 2039391"/>
              <a:gd name="connsiteY8" fmla="*/ 203939 h 4024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9391" h="4024125">
                <a:moveTo>
                  <a:pt x="0" y="203939"/>
                </a:moveTo>
                <a:cubicBezTo>
                  <a:pt x="0" y="91307"/>
                  <a:pt x="91307" y="0"/>
                  <a:pt x="203939" y="0"/>
                </a:cubicBezTo>
                <a:lnTo>
                  <a:pt x="1835452" y="0"/>
                </a:lnTo>
                <a:cubicBezTo>
                  <a:pt x="1948084" y="0"/>
                  <a:pt x="2039391" y="91307"/>
                  <a:pt x="2039391" y="203939"/>
                </a:cubicBezTo>
                <a:lnTo>
                  <a:pt x="2039391" y="3820186"/>
                </a:lnTo>
                <a:cubicBezTo>
                  <a:pt x="2039391" y="3932818"/>
                  <a:pt x="1948084" y="4024125"/>
                  <a:pt x="1835452" y="4024125"/>
                </a:cubicBezTo>
                <a:lnTo>
                  <a:pt x="203939" y="4024125"/>
                </a:lnTo>
                <a:cubicBezTo>
                  <a:pt x="91307" y="4024125"/>
                  <a:pt x="0" y="3932818"/>
                  <a:pt x="0" y="3820186"/>
                </a:cubicBezTo>
                <a:lnTo>
                  <a:pt x="0" y="203939"/>
                </a:lnTo>
                <a:close/>
              </a:path>
            </a:pathLst>
          </a:custGeom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5730" tIns="125730" rIns="125730" bIns="2942618" numCol="1" spcCol="1270" anchor="ctr" anchorCtr="0">
            <a:noAutofit/>
          </a:bodyPr>
          <a:lstStyle/>
          <a:p>
            <a:pPr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800" dirty="0"/>
              <a:t>The Parana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E868BA6-10A9-4D6A-BFFE-76E66366E3DC}"/>
              </a:ext>
            </a:extLst>
          </p:cNvPr>
          <p:cNvSpPr/>
          <p:nvPr/>
        </p:nvSpPr>
        <p:spPr>
          <a:xfrm>
            <a:off x="9664935" y="3401797"/>
            <a:ext cx="1631513" cy="2615681"/>
          </a:xfrm>
          <a:custGeom>
            <a:avLst/>
            <a:gdLst>
              <a:gd name="connsiteX0" fmla="*/ 0 w 1631513"/>
              <a:gd name="connsiteY0" fmla="*/ 163151 h 2615681"/>
              <a:gd name="connsiteX1" fmla="*/ 163151 w 1631513"/>
              <a:gd name="connsiteY1" fmla="*/ 0 h 2615681"/>
              <a:gd name="connsiteX2" fmla="*/ 1468362 w 1631513"/>
              <a:gd name="connsiteY2" fmla="*/ 0 h 2615681"/>
              <a:gd name="connsiteX3" fmla="*/ 1631513 w 1631513"/>
              <a:gd name="connsiteY3" fmla="*/ 163151 h 2615681"/>
              <a:gd name="connsiteX4" fmla="*/ 1631513 w 1631513"/>
              <a:gd name="connsiteY4" fmla="*/ 2452530 h 2615681"/>
              <a:gd name="connsiteX5" fmla="*/ 1468362 w 1631513"/>
              <a:gd name="connsiteY5" fmla="*/ 2615681 h 2615681"/>
              <a:gd name="connsiteX6" fmla="*/ 163151 w 1631513"/>
              <a:gd name="connsiteY6" fmla="*/ 2615681 h 2615681"/>
              <a:gd name="connsiteX7" fmla="*/ 0 w 1631513"/>
              <a:gd name="connsiteY7" fmla="*/ 2452530 h 2615681"/>
              <a:gd name="connsiteX8" fmla="*/ 0 w 1631513"/>
              <a:gd name="connsiteY8" fmla="*/ 163151 h 2615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31513" h="2615681">
                <a:moveTo>
                  <a:pt x="0" y="163151"/>
                </a:moveTo>
                <a:cubicBezTo>
                  <a:pt x="0" y="73045"/>
                  <a:pt x="73045" y="0"/>
                  <a:pt x="163151" y="0"/>
                </a:cubicBezTo>
                <a:lnTo>
                  <a:pt x="1468362" y="0"/>
                </a:lnTo>
                <a:cubicBezTo>
                  <a:pt x="1558468" y="0"/>
                  <a:pt x="1631513" y="73045"/>
                  <a:pt x="1631513" y="163151"/>
                </a:cubicBezTo>
                <a:lnTo>
                  <a:pt x="1631513" y="2452530"/>
                </a:lnTo>
                <a:cubicBezTo>
                  <a:pt x="1631513" y="2542636"/>
                  <a:pt x="1558468" y="2615681"/>
                  <a:pt x="1468362" y="2615681"/>
                </a:cubicBezTo>
                <a:lnTo>
                  <a:pt x="163151" y="2615681"/>
                </a:lnTo>
                <a:cubicBezTo>
                  <a:pt x="73045" y="2615681"/>
                  <a:pt x="0" y="2542636"/>
                  <a:pt x="0" y="2452530"/>
                </a:cubicBezTo>
                <a:lnTo>
                  <a:pt x="0" y="163151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6">
              <a:hueOff val="0"/>
              <a:satOff val="0"/>
              <a:lumOff val="0"/>
              <a:alphaOff val="0"/>
            </a:schemeClr>
          </a:fillRef>
          <a:effectRef idx="3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6045" tIns="83980" rIns="96045" bIns="83980" numCol="1" spcCol="1270" anchor="ctr" anchorCtr="0">
            <a:no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900" kern="1200" dirty="0"/>
              <a:t>The center of the IGP system.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783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This Means to Me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Get to Know Our New Family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00606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Know Them Now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0572" y="2249487"/>
            <a:ext cx="10821988" cy="3541714"/>
          </a:xfrm>
        </p:spPr>
        <p:txBody>
          <a:bodyPr>
            <a:normAutofit/>
          </a:bodyPr>
          <a:lstStyle/>
          <a:p>
            <a:r>
              <a:rPr lang="en-US" dirty="0"/>
              <a:t>Product information is in the Releases folder on your department’s shared drive</a:t>
            </a:r>
          </a:p>
          <a:p>
            <a:r>
              <a:rPr lang="en-US" dirty="0"/>
              <a:t>Selling points and branding information are in the Marketing folder</a:t>
            </a:r>
          </a:p>
          <a:p>
            <a:r>
              <a:rPr lang="en-US" dirty="0"/>
              <a:t>The Wiki will have the latest updates—check daily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9" name="Graphic 8" descr="Information">
            <a:extLst>
              <a:ext uri="{FF2B5EF4-FFF2-40B4-BE49-F238E27FC236}">
                <a16:creationId xmlns:a16="http://schemas.microsoft.com/office/drawing/2014/main" id="{17EEE3B4-01DF-4313-B8AE-18F952120D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3660" y="3657600"/>
            <a:ext cx="2971800" cy="2971800"/>
          </a:xfrm>
          <a:prstGeom prst="rect">
            <a:avLst/>
          </a:prstGeom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40330911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5B9ED87-BCF8-4CD2-A4F9-9D1CB5479C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7" b="15743"/>
          <a:stretch/>
        </p:blipFill>
        <p:spPr>
          <a:xfrm>
            <a:off x="0" y="-237077"/>
            <a:ext cx="13034962" cy="733215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23188" y="1658144"/>
            <a:ext cx="9906000" cy="3541712"/>
          </a:xfrm>
        </p:spPr>
        <p:txBody>
          <a:bodyPr/>
          <a:lstStyle/>
          <a:p>
            <a:r>
              <a:rPr lang="en-US" dirty="0"/>
              <a:t>All existing clients—starting tomorrow</a:t>
            </a:r>
          </a:p>
          <a:p>
            <a:r>
              <a:rPr lang="en-US" dirty="0"/>
              <a:t>Potential new clients—starting early next week</a:t>
            </a:r>
          </a:p>
          <a:p>
            <a:r>
              <a:rPr lang="en-US" dirty="0"/>
              <a:t>Media outlets—this Wednesday</a:t>
            </a:r>
          </a:p>
          <a:p>
            <a:r>
              <a:rPr lang="en-US" dirty="0"/>
              <a:t>Friends and family—ASAP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02406" y="146051"/>
            <a:ext cx="6315075" cy="1477963"/>
          </a:xfrm>
        </p:spPr>
        <p:txBody>
          <a:bodyPr/>
          <a:lstStyle/>
          <a:p>
            <a:r>
              <a:rPr lang="en-US"/>
              <a:t>Start Talking </a:t>
            </a:r>
            <a:r>
              <a:rPr lang="en-US" dirty="0"/>
              <a:t>Them Up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671890D-0328-485E-825C-30EE5A41A0B5}"/>
              </a:ext>
            </a:extLst>
          </p:cNvPr>
          <p:cNvSpPr txBox="1"/>
          <p:nvPr/>
        </p:nvSpPr>
        <p:spPr>
          <a:xfrm>
            <a:off x="1600200" y="3998531"/>
            <a:ext cx="254339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6D00"/>
                </a:solidFill>
              </a:rPr>
              <a:t>Start the Buzz Now!</a:t>
            </a:r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9511928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B73C15C-8721-461A-8883-CDAE6684029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-16933" y="0"/>
            <a:ext cx="12208933" cy="6867525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82880" y="1645920"/>
            <a:ext cx="9906000" cy="3541713"/>
          </a:xfrm>
        </p:spPr>
        <p:txBody>
          <a:bodyPr/>
          <a:lstStyle/>
          <a:p>
            <a:r>
              <a:rPr lang="en-US" dirty="0"/>
              <a:t>Projected sales are huge</a:t>
            </a:r>
          </a:p>
          <a:p>
            <a:r>
              <a:rPr lang="en-US" dirty="0"/>
              <a:t>All production facilities are at 100%</a:t>
            </a:r>
          </a:p>
          <a:p>
            <a:r>
              <a:rPr lang="en-US" dirty="0"/>
              <a:t>Shipping partners are on standby</a:t>
            </a:r>
          </a:p>
          <a:p>
            <a:r>
              <a:rPr lang="en-US" dirty="0"/>
              <a:t>New sales reps are in place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01168" y="146304"/>
            <a:ext cx="6315075" cy="1477963"/>
          </a:xfrm>
        </p:spPr>
        <p:txBody>
          <a:bodyPr/>
          <a:lstStyle/>
          <a:p>
            <a:r>
              <a:rPr lang="en-US" dirty="0"/>
              <a:t>Brace for Tomorrow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E2C65B6-496B-4C25-ADE0-070706AF9108}"/>
              </a:ext>
            </a:extLst>
          </p:cNvPr>
          <p:cNvSpPr txBox="1"/>
          <p:nvPr/>
        </p:nvSpPr>
        <p:spPr>
          <a:xfrm>
            <a:off x="2971800" y="4114800"/>
            <a:ext cx="32430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6D00"/>
                </a:solidFill>
              </a:rPr>
              <a:t>Are You Ready?</a:t>
            </a:r>
          </a:p>
        </p:txBody>
      </p:sp>
    </p:spTree>
    <p:extLst>
      <p:ext uri="{BB962C8B-B14F-4D97-AF65-F5344CB8AC3E}">
        <p14:creationId xmlns:p14="http://schemas.microsoft.com/office/powerpoint/2010/main" val="338415530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9.4|9.7|7.2|8.4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ambria">
      <a:majorFont>
        <a:latin typeface="Cambria" panose="02040503050406030204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 panose="02040503050406030204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Circuit</Template>
  <TotalTime>856</TotalTime>
  <Words>294</Words>
  <Application>Microsoft Office PowerPoint</Application>
  <PresentationFormat>Widescreen</PresentationFormat>
  <Paragraphs>94</Paragraphs>
  <Slides>14</Slides>
  <Notes>1</Notes>
  <HiddenSlides>0</HiddenSlides>
  <MMClips>2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  <vt:variant>
        <vt:lpstr>Custom Shows</vt:lpstr>
      </vt:variant>
      <vt:variant>
        <vt:i4>1</vt:i4>
      </vt:variant>
    </vt:vector>
  </HeadingPairs>
  <TitlesOfParts>
    <vt:vector size="19" baseType="lpstr">
      <vt:lpstr>Arial</vt:lpstr>
      <vt:lpstr>Calibri</vt:lpstr>
      <vt:lpstr>Cambria</vt:lpstr>
      <vt:lpstr>Circuit</vt:lpstr>
      <vt:lpstr>New Product Launch</vt:lpstr>
      <vt:lpstr>Road Map</vt:lpstr>
      <vt:lpstr>The Spring Lineup is Here!</vt:lpstr>
      <vt:lpstr>PowerPoint Presentation</vt:lpstr>
      <vt:lpstr>The New Products!</vt:lpstr>
      <vt:lpstr>What This Means to Me</vt:lpstr>
      <vt:lpstr>Know Them Now</vt:lpstr>
      <vt:lpstr>Start Talking Them Up</vt:lpstr>
      <vt:lpstr>Brace for Tomorrow</vt:lpstr>
      <vt:lpstr>Who’s Who?</vt:lpstr>
      <vt:lpstr>Sales Projections</vt:lpstr>
      <vt:lpstr>PowerPoint Presentation</vt:lpstr>
      <vt:lpstr>Market Share</vt:lpstr>
      <vt:lpstr>New Visions Now</vt:lpstr>
      <vt:lpstr>Distributors Custom Show</vt:lpstr>
    </vt:vector>
  </TitlesOfParts>
  <Company>elementk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Tim Barnosky</dc:creator>
  <cp:lastModifiedBy>Jack Fuller</cp:lastModifiedBy>
  <cp:revision>104</cp:revision>
  <dcterms:created xsi:type="dcterms:W3CDTF">2012-08-06T18:45:32Z</dcterms:created>
  <dcterms:modified xsi:type="dcterms:W3CDTF">2019-06-09T23:41:31Z</dcterms:modified>
</cp:coreProperties>
</file>